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77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81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68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83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755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2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167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31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47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37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95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A8D77-DF39-4EC4-A056-F8499C2A7308}" type="datetimeFigureOut">
              <a:rPr lang="en-US" smtClean="0"/>
              <a:t>4/10/2020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74888-5EAF-49F1-A5E3-61AE7751A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770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Lecture 3 to 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DLD</a:t>
            </a:r>
          </a:p>
          <a:p>
            <a:r>
              <a:rPr lang="en-US" dirty="0" smtClean="0"/>
              <a:t>MCS1</a:t>
            </a:r>
          </a:p>
          <a:p>
            <a:r>
              <a:rPr lang="en-US" dirty="0" smtClean="0"/>
              <a:t>IUB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672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6393"/>
          </a:xfrm>
        </p:spPr>
        <p:txBody>
          <a:bodyPr>
            <a:normAutofit fontScale="90000"/>
          </a:bodyPr>
          <a:lstStyle/>
          <a:p>
            <a:r>
              <a:rPr lang="en-US" b="0" dirty="0" smtClean="0">
                <a:latin typeface="Arial" panose="020B0604020202020204" pitchFamily="34" charset="0"/>
                <a:cs typeface="Arial" panose="020B0604020202020204" pitchFamily="34" charset="0"/>
              </a:rPr>
              <a:t>Signed and Unsigned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Unsigned Binary Numbers</a:t>
            </a:r>
          </a:p>
          <a:p>
            <a:r>
              <a:rPr lang="en-US" dirty="0"/>
              <a:t>Signed Binary Numbers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effectLst/>
                <a:latin typeface="Arial" panose="020B0604020202020204" pitchFamily="34" charset="0"/>
              </a:rPr>
              <a:t>Most significant bit represents sign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effectLst/>
                <a:latin typeface="Arial" panose="020B0604020202020204" pitchFamily="34" charset="0"/>
              </a:rPr>
              <a:t>0 represents a positive number</a:t>
            </a:r>
          </a:p>
          <a:p>
            <a:pPr lvl="1">
              <a:buClr>
                <a:schemeClr val="tx1"/>
              </a:buClr>
            </a:pPr>
            <a:r>
              <a:rPr lang="en-US" dirty="0" smtClean="0">
                <a:effectLst/>
                <a:latin typeface="Arial" panose="020B0604020202020204" pitchFamily="34" charset="0"/>
              </a:rPr>
              <a:t>1 represents a negative number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6521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859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Compliments of Binary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1’s complement form</a:t>
            </a:r>
          </a:p>
          <a:p>
            <a:r>
              <a:rPr lang="en-GB" dirty="0"/>
              <a:t>2’s complement form</a:t>
            </a:r>
          </a:p>
          <a:p>
            <a:endParaRPr lang="en-GB" dirty="0"/>
          </a:p>
          <a:p>
            <a:pPr>
              <a:buFont typeface="Wingdings" panose="05000000000000000000" pitchFamily="2" charset="2"/>
              <a:buNone/>
            </a:pPr>
            <a:r>
              <a:rPr lang="en-GB" dirty="0"/>
              <a:t>Binary number 	01101	(13)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dirty="0"/>
              <a:t>1’s complement	10010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dirty="0"/>
              <a:t>				</a:t>
            </a:r>
            <a:r>
              <a:rPr lang="en-GB" u="sng" dirty="0" smtClean="0"/>
              <a:t>+      </a:t>
            </a:r>
            <a:r>
              <a:rPr lang="en-GB" u="sng" dirty="0"/>
              <a:t>1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dirty="0"/>
              <a:t>2’s complement	10011	(-13)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055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0461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Gray Code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Gray code does not have any weights assigned to its bit positions. The Gray Code</a:t>
            </a:r>
          </a:p>
          <a:p>
            <a:r>
              <a:rPr lang="en-US" dirty="0"/>
              <a:t>is not a positional code. The Gray code is different from the unsigned binary code as</a:t>
            </a:r>
          </a:p>
          <a:p>
            <a:r>
              <a:rPr lang="en-US" dirty="0"/>
              <a:t>successive values of Gray code differ by only one bit. Table 4.5 shows the Gray Code</a:t>
            </a:r>
          </a:p>
          <a:p>
            <a:r>
              <a:rPr lang="en-US" dirty="0"/>
              <a:t>representation of Decimal numbers 0 to 9.</a:t>
            </a:r>
            <a:endParaRPr lang="en-US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37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95625" y="2396331"/>
            <a:ext cx="6000750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791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4359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ASCII Code</a:t>
            </a:r>
            <a:br>
              <a:rPr lang="en-US" sz="2800" b="1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ASCII Code (American Standard Code for Information Interchange) is a 7-bit code</a:t>
            </a:r>
          </a:p>
          <a:p>
            <a:r>
              <a:rPr lang="en-US" dirty="0"/>
              <a:t>representing 128 unique codes which represent the alphabet characters A to Z in lower case</a:t>
            </a:r>
          </a:p>
          <a:p>
            <a:r>
              <a:rPr lang="en-US" dirty="0"/>
              <a:t>and upper case, the decimal numbers 0 to 9, punctuation marks and control characters.</a:t>
            </a:r>
          </a:p>
          <a:p>
            <a:pPr marL="0" indent="0">
              <a:buNone/>
            </a:pPr>
            <a:r>
              <a:rPr lang="en-US" dirty="0"/>
              <a:t>• ASCII codes 011 0000 (30h) to 011 1001 (39h) represents numbers 0 to 9</a:t>
            </a:r>
          </a:p>
          <a:p>
            <a:pPr marL="0" indent="0">
              <a:buNone/>
            </a:pPr>
            <a:r>
              <a:rPr lang="en-US" dirty="0"/>
              <a:t>• ASCII codes 110 0001 (61h) to 111 1010 (7Ah) represent lower case alphabets a to z</a:t>
            </a:r>
          </a:p>
          <a:p>
            <a:pPr marL="0" indent="0">
              <a:buNone/>
            </a:pPr>
            <a:r>
              <a:rPr lang="en-US" dirty="0"/>
              <a:t>• ASCII codes 100 0001 (41h) to 101 1010 (5Ah) represent upper case alphabets A to Z</a:t>
            </a:r>
          </a:p>
          <a:p>
            <a:pPr marL="0" indent="0">
              <a:buNone/>
            </a:pPr>
            <a:r>
              <a:rPr lang="en-US" dirty="0"/>
              <a:t>• ASCII codes 000 0000 (0h) to 001 1111 (1Fh) represent the 32 Control characters</a:t>
            </a:r>
          </a:p>
        </p:txBody>
      </p:sp>
    </p:spTree>
    <p:extLst>
      <p:ext uri="{BB962C8B-B14F-4D97-AF65-F5344CB8AC3E}">
        <p14:creationId xmlns:p14="http://schemas.microsoft.com/office/powerpoint/2010/main" val="4193108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5376"/>
          </a:xfrm>
        </p:spPr>
        <p:txBody>
          <a:bodyPr>
            <a:normAutofit/>
          </a:bodyPr>
          <a:lstStyle/>
          <a:p>
            <a:r>
              <a:rPr lang="en-US" sz="2800" b="1" dirty="0"/>
              <a:t>LOGIC GATES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Digital Systems should be able to process or perform operations on the numbers</a:t>
            </a:r>
          </a:p>
          <a:p>
            <a:r>
              <a:rPr lang="en-US" dirty="0"/>
              <a:t>that are represented in the Binary Number System. The simplest operations that come to mind</a:t>
            </a:r>
          </a:p>
          <a:p>
            <a:r>
              <a:rPr lang="en-US" dirty="0"/>
              <a:t>are the arithmetic operations like add and subtract. There are many more operations and</a:t>
            </a:r>
          </a:p>
          <a:p>
            <a:r>
              <a:rPr lang="en-US" dirty="0"/>
              <a:t>functions that Digital Systems are able to perform.</a:t>
            </a:r>
          </a:p>
          <a:p>
            <a:r>
              <a:rPr lang="en-US" dirty="0"/>
              <a:t>Digital Logic Gates provide the basic building blocks; these Logic Gates perform</a:t>
            </a:r>
          </a:p>
          <a:p>
            <a:r>
              <a:rPr lang="en-US" dirty="0"/>
              <a:t>different operations on the Binary information. These Logic Gates are used in different</a:t>
            </a:r>
          </a:p>
          <a:p>
            <a:r>
              <a:rPr lang="en-US" dirty="0"/>
              <a:t>combinations to implement large complex systems. Digital Logic Gates are represented and</a:t>
            </a:r>
          </a:p>
          <a:p>
            <a:r>
              <a:rPr lang="en-US" dirty="0"/>
              <a:t>identified by unique symbols. These symbols are used in circuit diagrams to describe the</a:t>
            </a:r>
          </a:p>
          <a:p>
            <a:r>
              <a:rPr lang="en-US" dirty="0"/>
              <a:t>function of a digital circuit.</a:t>
            </a:r>
          </a:p>
        </p:txBody>
      </p:sp>
    </p:spTree>
    <p:extLst>
      <p:ext uri="{BB962C8B-B14F-4D97-AF65-F5344CB8AC3E}">
        <p14:creationId xmlns:p14="http://schemas.microsoft.com/office/powerpoint/2010/main" val="2208262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920081"/>
            <a:ext cx="9753600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944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5590"/>
            <a:ext cx="10515600" cy="5791373"/>
          </a:xfrm>
        </p:spPr>
        <p:txBody>
          <a:bodyPr/>
          <a:lstStyle/>
          <a:p>
            <a:r>
              <a:rPr lang="en-US" b="1" dirty="0"/>
              <a:t>NAND Gate</a:t>
            </a:r>
          </a:p>
          <a:p>
            <a:r>
              <a:rPr lang="en-US" dirty="0"/>
              <a:t>The NAND Gate performs a function that is equivalent to the function </a:t>
            </a:r>
            <a:r>
              <a:rPr lang="en-US" dirty="0" smtClean="0"/>
              <a:t>performed </a:t>
            </a:r>
            <a:r>
              <a:rPr lang="en-US" dirty="0"/>
              <a:t>by </a:t>
            </a:r>
            <a:r>
              <a:rPr lang="en-US" dirty="0" smtClean="0"/>
              <a:t>the combination </a:t>
            </a:r>
            <a:r>
              <a:rPr lang="en-US" dirty="0"/>
              <a:t>of an AND gate and a NOT </a:t>
            </a:r>
            <a:r>
              <a:rPr lang="en-US" dirty="0" smtClean="0"/>
              <a:t>gate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NOR Gate</a:t>
            </a:r>
          </a:p>
          <a:p>
            <a:pPr marL="0" indent="0">
              <a:buNone/>
            </a:pPr>
            <a:r>
              <a:rPr lang="en-US" dirty="0" smtClean="0"/>
              <a:t>The NOR Gate performs a function that is equivalent to the function performed by a combination of an OR gate and a NOT gate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4760" y="1852267"/>
            <a:ext cx="2924175" cy="1038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479" y="1723222"/>
            <a:ext cx="2552700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6399" y="4736909"/>
            <a:ext cx="2781300" cy="1085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8604" y="4629150"/>
            <a:ext cx="231457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544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73725"/>
            <a:ext cx="10515600" cy="5703238"/>
          </a:xfrm>
        </p:spPr>
        <p:txBody>
          <a:bodyPr/>
          <a:lstStyle/>
          <a:p>
            <a:r>
              <a:rPr lang="en-US" b="1" dirty="0"/>
              <a:t>Exclusive-OR Gate</a:t>
            </a:r>
          </a:p>
          <a:p>
            <a:r>
              <a:rPr lang="en-US" dirty="0"/>
              <a:t>The Exclusive-OR Gate or XOR Gate performs a function that is equivalent to </a:t>
            </a:r>
            <a:r>
              <a:rPr lang="en-US" dirty="0" smtClean="0"/>
              <a:t>the combination </a:t>
            </a:r>
            <a:r>
              <a:rPr lang="en-US" dirty="0"/>
              <a:t>of NOT, AND </a:t>
            </a:r>
            <a:r>
              <a:rPr lang="en-US" dirty="0" err="1"/>
              <a:t>and</a:t>
            </a:r>
            <a:r>
              <a:rPr lang="en-US" dirty="0"/>
              <a:t> OR gates. XOR gates are extensively used in </a:t>
            </a:r>
            <a:r>
              <a:rPr lang="en-US" dirty="0" smtClean="0"/>
              <a:t>digital applications</a:t>
            </a:r>
            <a:r>
              <a:rPr lang="en-US" dirty="0"/>
              <a:t>; therefore XOR gates are available as basic components. Most commonly </a:t>
            </a:r>
            <a:r>
              <a:rPr lang="en-US" dirty="0" smtClean="0"/>
              <a:t>used XOR </a:t>
            </a:r>
            <a:r>
              <a:rPr lang="en-US" dirty="0"/>
              <a:t>Gates have </a:t>
            </a:r>
            <a:r>
              <a:rPr lang="en-US" dirty="0" smtClean="0"/>
              <a:t>two inputs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725" y="2919412"/>
            <a:ext cx="2114550" cy="1019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6393" y="2567962"/>
            <a:ext cx="237172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983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18641"/>
            <a:ext cx="10515600" cy="5758322"/>
          </a:xfrm>
        </p:spPr>
        <p:txBody>
          <a:bodyPr/>
          <a:lstStyle/>
          <a:p>
            <a:r>
              <a:rPr lang="en-US" b="1" dirty="0"/>
              <a:t>Exclusive-NOR Gate</a:t>
            </a:r>
          </a:p>
          <a:p>
            <a:r>
              <a:rPr lang="en-US" dirty="0"/>
              <a:t>The Exclusive-NOR Gate or XNOR Gate performs a function that is equivalent to </a:t>
            </a:r>
            <a:r>
              <a:rPr lang="en-US" dirty="0" smtClean="0"/>
              <a:t>the combination </a:t>
            </a:r>
            <a:r>
              <a:rPr lang="en-US" dirty="0"/>
              <a:t>of NOT, AND </a:t>
            </a:r>
            <a:r>
              <a:rPr lang="en-US" dirty="0" err="1"/>
              <a:t>and</a:t>
            </a:r>
            <a:r>
              <a:rPr lang="en-US" dirty="0"/>
              <a:t> OR gates. XNOR gate is extensively used in </a:t>
            </a:r>
            <a:r>
              <a:rPr lang="en-US" dirty="0" smtClean="0"/>
              <a:t>digital applications</a:t>
            </a:r>
            <a:r>
              <a:rPr lang="en-US" dirty="0"/>
              <a:t>; therefore XNOR gates are available as basic components. Most commonly </a:t>
            </a:r>
            <a:r>
              <a:rPr lang="en-US" dirty="0" smtClean="0"/>
              <a:t>used XNOR </a:t>
            </a:r>
            <a:r>
              <a:rPr lang="en-US" dirty="0"/>
              <a:t>Gates </a:t>
            </a:r>
            <a:r>
              <a:rPr lang="en-US" dirty="0" smtClean="0"/>
              <a:t>have </a:t>
            </a:r>
            <a:r>
              <a:rPr lang="en-US" dirty="0"/>
              <a:t>two </a:t>
            </a:r>
            <a:r>
              <a:rPr lang="en-US" dirty="0" smtClean="0"/>
              <a:t>inputs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5116" y="2924175"/>
            <a:ext cx="2143125" cy="1009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562" y="2761791"/>
            <a:ext cx="2438400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340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6562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Binary Arithmetic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4906"/>
            <a:ext cx="10515600" cy="4932057"/>
          </a:xfrm>
        </p:spPr>
        <p:txBody>
          <a:bodyPr/>
          <a:lstStyle/>
          <a:p>
            <a:r>
              <a:rPr lang="en-US" dirty="0"/>
              <a:t>Binary Addition</a:t>
            </a:r>
          </a:p>
          <a:p>
            <a:r>
              <a:rPr lang="en-US" dirty="0"/>
              <a:t>Binary Subtraction</a:t>
            </a:r>
          </a:p>
          <a:p>
            <a:r>
              <a:rPr lang="en-US" dirty="0"/>
              <a:t>Binary Multiplication</a:t>
            </a:r>
          </a:p>
          <a:p>
            <a:r>
              <a:rPr lang="en-US" dirty="0"/>
              <a:t>Binary Division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987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3511"/>
          </a:xfrm>
        </p:spPr>
        <p:txBody>
          <a:bodyPr>
            <a:normAutofit/>
          </a:bodyPr>
          <a:lstStyle/>
          <a:p>
            <a:r>
              <a:rPr lang="en-US" sz="2800" b="1" dirty="0"/>
              <a:t>Boolean Algebra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7788"/>
            <a:ext cx="10515600" cy="50091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/>
              <a:t>Definitions</a:t>
            </a:r>
          </a:p>
          <a:p>
            <a:r>
              <a:rPr lang="en-US" b="1" dirty="0"/>
              <a:t>1. Variable</a:t>
            </a:r>
          </a:p>
          <a:p>
            <a:pPr marL="0" indent="0">
              <a:buNone/>
            </a:pPr>
            <a:r>
              <a:rPr lang="en-US" dirty="0"/>
              <a:t>A variable is a symbol usually an uppercase letter used to represent a logical quantity.</a:t>
            </a:r>
          </a:p>
          <a:p>
            <a:pPr marL="0" indent="0">
              <a:buNone/>
            </a:pPr>
            <a:r>
              <a:rPr lang="en-US" dirty="0"/>
              <a:t>A variable can have a 0 or 1 value.</a:t>
            </a:r>
          </a:p>
          <a:p>
            <a:r>
              <a:rPr lang="en-US" b="1" dirty="0"/>
              <a:t>2. Complement</a:t>
            </a:r>
          </a:p>
          <a:p>
            <a:pPr marL="0" indent="0">
              <a:buNone/>
            </a:pPr>
            <a:r>
              <a:rPr lang="en-US" dirty="0"/>
              <a:t>A complement is the inverse of a variable and is indicated by a bar over the variable.</a:t>
            </a:r>
          </a:p>
          <a:p>
            <a:pPr marL="0" indent="0">
              <a:buNone/>
            </a:pPr>
            <a:r>
              <a:rPr lang="en-US" dirty="0"/>
              <a:t>Complement of variable X is </a:t>
            </a:r>
            <a:r>
              <a:rPr lang="en-US" dirty="0" smtClean="0"/>
              <a:t>X’ </a:t>
            </a:r>
            <a:r>
              <a:rPr lang="en-US" dirty="0"/>
              <a:t>. If X = 0 then </a:t>
            </a:r>
            <a:r>
              <a:rPr lang="en-US" dirty="0" smtClean="0"/>
              <a:t>X’ </a:t>
            </a:r>
            <a:r>
              <a:rPr lang="en-US" dirty="0"/>
              <a:t>= 1 and if X = 1 then </a:t>
            </a:r>
            <a:r>
              <a:rPr lang="en-US" dirty="0" smtClean="0"/>
              <a:t>X’ </a:t>
            </a:r>
            <a:r>
              <a:rPr lang="en-US" dirty="0"/>
              <a:t>= 0.</a:t>
            </a:r>
          </a:p>
          <a:p>
            <a:r>
              <a:rPr lang="en-US" b="1" dirty="0"/>
              <a:t>3. Literal</a:t>
            </a:r>
          </a:p>
          <a:p>
            <a:pPr marL="0" indent="0">
              <a:buNone/>
            </a:pPr>
            <a:r>
              <a:rPr lang="en-US" dirty="0"/>
              <a:t>A Literal is a variable or the complement of a variable.</a:t>
            </a:r>
          </a:p>
          <a:p>
            <a:r>
              <a:rPr lang="en-US" b="1" dirty="0"/>
              <a:t>Boolean Addition</a:t>
            </a:r>
          </a:p>
          <a:p>
            <a:r>
              <a:rPr lang="en-US" dirty="0"/>
              <a:t>Boolean Addition operation is performed by an OR gate. In Boolean algebra </a:t>
            </a:r>
            <a:r>
              <a:rPr lang="en-US" dirty="0" smtClean="0"/>
              <a:t>the expression </a:t>
            </a:r>
            <a:r>
              <a:rPr lang="en-US" dirty="0"/>
              <a:t>defining Boolean Addition is a sum term which is the sum of literals.</a:t>
            </a:r>
          </a:p>
          <a:p>
            <a:pPr marL="0" indent="0">
              <a:buNone/>
            </a:pPr>
            <a:r>
              <a:rPr lang="pt-BR" dirty="0" smtClean="0"/>
              <a:t>	A </a:t>
            </a:r>
            <a:r>
              <a:rPr lang="pt-BR" dirty="0"/>
              <a:t>+ B, A + B, </a:t>
            </a:r>
            <a:r>
              <a:rPr lang="pt-BR" dirty="0" smtClean="0"/>
              <a:t>A’ </a:t>
            </a:r>
            <a:r>
              <a:rPr lang="pt-BR" dirty="0"/>
              <a:t>+ </a:t>
            </a:r>
            <a:r>
              <a:rPr lang="pt-BR" dirty="0" smtClean="0"/>
              <a:t>B’ </a:t>
            </a:r>
            <a:r>
              <a:rPr lang="pt-BR" dirty="0"/>
              <a:t>+ </a:t>
            </a:r>
            <a:r>
              <a:rPr lang="pt-BR" dirty="0" smtClean="0"/>
              <a:t>C’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6434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16945"/>
            <a:ext cx="10515600" cy="5560018"/>
          </a:xfrm>
        </p:spPr>
        <p:txBody>
          <a:bodyPr/>
          <a:lstStyle/>
          <a:p>
            <a:r>
              <a:rPr lang="en-US" b="1" dirty="0"/>
              <a:t>Boolean Multiplication</a:t>
            </a:r>
          </a:p>
          <a:p>
            <a:r>
              <a:rPr lang="en-US" dirty="0"/>
              <a:t>Boolean Multiplication operation is performed by an AND gate. In Boolean algebra the</a:t>
            </a:r>
          </a:p>
          <a:p>
            <a:r>
              <a:rPr lang="en-US" dirty="0"/>
              <a:t>expression defining Boolean Multiplication is a product term which is the product of literals.</a:t>
            </a:r>
          </a:p>
          <a:p>
            <a:r>
              <a:rPr lang="en-US" dirty="0"/>
              <a:t>A.B , A.B , </a:t>
            </a:r>
            <a:r>
              <a:rPr lang="en-US" dirty="0" smtClean="0"/>
              <a:t>A’.B’.</a:t>
            </a:r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5749866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8427"/>
          </a:xfrm>
        </p:spPr>
        <p:txBody>
          <a:bodyPr>
            <a:normAutofit/>
          </a:bodyPr>
          <a:lstStyle/>
          <a:p>
            <a:r>
              <a:rPr lang="en-US" sz="2800" b="1" dirty="0"/>
              <a:t>Laws of Boolean Algebra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13552"/>
            <a:ext cx="10515600" cy="5343181"/>
          </a:xfrm>
        </p:spPr>
        <p:txBody>
          <a:bodyPr>
            <a:normAutofit/>
          </a:bodyPr>
          <a:lstStyle/>
          <a:p>
            <a:r>
              <a:rPr lang="en-US" dirty="0"/>
              <a:t>The basic laws of Boolean Algebra are the same as ordinary algebra and hold true </a:t>
            </a:r>
            <a:r>
              <a:rPr lang="en-US" dirty="0" smtClean="0"/>
              <a:t>for any </a:t>
            </a:r>
            <a:r>
              <a:rPr lang="en-US" dirty="0"/>
              <a:t>number of variables.</a:t>
            </a:r>
          </a:p>
          <a:p>
            <a:pPr marL="0" indent="0">
              <a:buNone/>
            </a:pPr>
            <a:r>
              <a:rPr lang="en-US" dirty="0"/>
              <a:t>1. Commutative Law for addition and multiplication</a:t>
            </a:r>
          </a:p>
          <a:p>
            <a:pPr marL="0" indent="0">
              <a:buNone/>
            </a:pPr>
            <a:r>
              <a:rPr lang="en-US" dirty="0"/>
              <a:t>2. Associative Law for addition and multiplication</a:t>
            </a:r>
          </a:p>
          <a:p>
            <a:pPr marL="0" indent="0">
              <a:buNone/>
            </a:pPr>
            <a:r>
              <a:rPr lang="en-US" dirty="0"/>
              <a:t>3. Distributive Law</a:t>
            </a:r>
          </a:p>
          <a:p>
            <a:pPr marL="0" indent="0">
              <a:buNone/>
            </a:pPr>
            <a:r>
              <a:rPr lang="en-US" b="1" dirty="0"/>
              <a:t>1. Commutative Law for Addition and Multiplication</a:t>
            </a:r>
          </a:p>
          <a:p>
            <a:pPr marL="0" indent="0">
              <a:buNone/>
            </a:pPr>
            <a:r>
              <a:rPr lang="en-US" dirty="0"/>
              <a:t>• Commutative Law for Addition A + B = B + A</a:t>
            </a:r>
          </a:p>
          <a:p>
            <a:pPr marL="0" indent="0">
              <a:buNone/>
            </a:pPr>
            <a:r>
              <a:rPr lang="en-US" dirty="0"/>
              <a:t>• Commutative Law for Multiplication A.B = B.A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8941" y="3817344"/>
            <a:ext cx="3406737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8241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86439"/>
            <a:ext cx="10515600" cy="5890524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2. Associative Law for Addition and Multiplication</a:t>
            </a:r>
          </a:p>
          <a:p>
            <a:pPr marL="0" indent="0">
              <a:buNone/>
            </a:pPr>
            <a:r>
              <a:rPr lang="en-US" dirty="0"/>
              <a:t>• Associative Law for Addition A + (B + C) = (A + B) + C</a:t>
            </a:r>
          </a:p>
          <a:p>
            <a:pPr marL="0" indent="0">
              <a:buNone/>
            </a:pPr>
            <a:r>
              <a:rPr lang="en-US" dirty="0"/>
              <a:t>• Associative Law for Multiplication A.(B.C) = (A.B).</a:t>
            </a:r>
            <a:r>
              <a:rPr lang="en-US" dirty="0" smtClean="0"/>
              <a:t>C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2675" y="1792593"/>
            <a:ext cx="7486650" cy="21050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7248" y="3897618"/>
            <a:ext cx="7486650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61733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61012"/>
            <a:ext cx="10515600" cy="5515951"/>
          </a:xfrm>
        </p:spPr>
        <p:txBody>
          <a:bodyPr/>
          <a:lstStyle/>
          <a:p>
            <a:r>
              <a:rPr lang="en-US" b="1" i="0" u="none" strike="noStrike" baseline="0" dirty="0" smtClean="0">
                <a:latin typeface="Arial,Bold"/>
              </a:rPr>
              <a:t>3. Distributive Law</a:t>
            </a:r>
          </a:p>
          <a:p>
            <a:pPr marL="0" indent="0">
              <a:buNone/>
            </a:pPr>
            <a:r>
              <a:rPr lang="en-US" b="0" i="0" u="none" strike="noStrike" baseline="0" dirty="0" smtClean="0">
                <a:latin typeface="SymbolMT"/>
              </a:rPr>
              <a:t>• </a:t>
            </a:r>
            <a:r>
              <a:rPr lang="en-US" b="0" i="0" u="none" strike="noStrike" baseline="0" dirty="0" smtClean="0">
                <a:latin typeface="ArialMT"/>
              </a:rPr>
              <a:t>Distributive Law A.(B + C) = A.B + A.C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1725" y="2314575"/>
            <a:ext cx="744855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2484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842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Rules of Boolean Algebra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22864" y="1234234"/>
            <a:ext cx="2299141" cy="22764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875" y="1234234"/>
            <a:ext cx="7400925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885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93342"/>
          </a:xfrm>
        </p:spPr>
        <p:txBody>
          <a:bodyPr>
            <a:normAutofit/>
          </a:bodyPr>
          <a:lstStyle/>
          <a:p>
            <a:r>
              <a:rPr lang="en-US" sz="2800" b="1" dirty="0" err="1"/>
              <a:t>Demorgan’s</a:t>
            </a:r>
            <a:r>
              <a:rPr lang="en-US" sz="2800" b="1" dirty="0"/>
              <a:t> Theorems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8805"/>
            <a:ext cx="10515600" cy="4998158"/>
          </a:xfrm>
        </p:spPr>
        <p:txBody>
          <a:bodyPr/>
          <a:lstStyle/>
          <a:p>
            <a:r>
              <a:rPr lang="en-US" sz="2000" dirty="0" smtClean="0"/>
              <a:t>DE Morgan's </a:t>
            </a:r>
            <a:r>
              <a:rPr lang="en-US" sz="2000" dirty="0"/>
              <a:t>First Theorem states: The complement of a product of variables is </a:t>
            </a:r>
            <a:r>
              <a:rPr lang="en-US" sz="2000" dirty="0" smtClean="0"/>
              <a:t>equal to </a:t>
            </a:r>
            <a:r>
              <a:rPr lang="en-US" sz="2000" dirty="0"/>
              <a:t>the sum of the complements of the variables</a:t>
            </a:r>
            <a:r>
              <a:rPr lang="en-US" sz="2000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1916935"/>
            <a:ext cx="9353550" cy="477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1886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1652" y="701397"/>
            <a:ext cx="8458200" cy="1028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652" y="1905172"/>
            <a:ext cx="7219950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183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5714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Binary Addition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Four Basic rules for binary addition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9958" y="2701131"/>
            <a:ext cx="6334125" cy="2600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037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6025" y="2110581"/>
            <a:ext cx="7219950" cy="37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02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3511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Binary Subtraction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6092"/>
            <a:ext cx="10515600" cy="4810871"/>
          </a:xfrm>
        </p:spPr>
        <p:txBody>
          <a:bodyPr/>
          <a:lstStyle/>
          <a:p>
            <a:r>
              <a:rPr lang="en-US" dirty="0"/>
              <a:t>Four Basic rules for binary </a:t>
            </a:r>
            <a:r>
              <a:rPr lang="en-US" dirty="0" smtClean="0"/>
              <a:t>subtraction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5125" y="2133600"/>
            <a:ext cx="638175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223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8887" y="2212975"/>
            <a:ext cx="7134225" cy="2609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0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1646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Binary Multiplication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4058"/>
            <a:ext cx="10515600" cy="4832905"/>
          </a:xfrm>
        </p:spPr>
        <p:txBody>
          <a:bodyPr/>
          <a:lstStyle/>
          <a:p>
            <a:r>
              <a:rPr lang="en-US"/>
              <a:t>Four Basic rules for binary multiplication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2350" y="2105025"/>
            <a:ext cx="5067300" cy="2647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995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5759"/>
            <a:ext cx="10515600" cy="5681204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				1101		(13)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				x</a:t>
            </a:r>
            <a:r>
              <a:rPr lang="en-US" u="sng" dirty="0" smtClean="0"/>
              <a:t>  101	</a:t>
            </a:r>
            <a:r>
              <a:rPr lang="en-US" dirty="0" smtClean="0"/>
              <a:t>	(5)</a:t>
            </a:r>
            <a:endParaRPr lang="en-US" u="sng" dirty="0" smtClean="0"/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product term		1101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product term	      0000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product term	    </a:t>
            </a:r>
            <a:r>
              <a:rPr lang="en-US" u="sng" dirty="0" smtClean="0"/>
              <a:t>1101	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Product			  1000001		(65)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131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8595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Arial" panose="020B0604020202020204" pitchFamily="34" charset="0"/>
                <a:cs typeface="Arial" panose="020B0604020202020204" pitchFamily="34" charset="0"/>
              </a:rPr>
              <a:t>Binary Division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   </a:t>
            </a:r>
            <a:r>
              <a:rPr lang="en-US" u="sng" dirty="0" smtClean="0"/>
              <a:t> 10      </a:t>
            </a:r>
            <a:r>
              <a:rPr lang="en-US" dirty="0" smtClean="0"/>
              <a:t>	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101 | 1101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	   </a:t>
            </a:r>
            <a:r>
              <a:rPr lang="en-US" u="sng" dirty="0" smtClean="0"/>
              <a:t> 101 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	      011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         </a:t>
            </a:r>
            <a:r>
              <a:rPr lang="en-US" u="sng" dirty="0" smtClean="0"/>
              <a:t>  000 </a:t>
            </a:r>
          </a:p>
          <a:p>
            <a:pPr>
              <a:buFont typeface="Wingdings" panose="05000000000000000000" pitchFamily="2" charset="2"/>
              <a:buNone/>
            </a:pPr>
            <a:r>
              <a:rPr lang="en-US" dirty="0" smtClean="0"/>
              <a:t>			11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675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871</Words>
  <Application>Microsoft Office PowerPoint</Application>
  <PresentationFormat>Widescreen</PresentationFormat>
  <Paragraphs>112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Arial,Bold</vt:lpstr>
      <vt:lpstr>ArialMT</vt:lpstr>
      <vt:lpstr>Calibri</vt:lpstr>
      <vt:lpstr>Calibri Light</vt:lpstr>
      <vt:lpstr>SymbolMT</vt:lpstr>
      <vt:lpstr>Wingdings</vt:lpstr>
      <vt:lpstr>Office Theme</vt:lpstr>
      <vt:lpstr>Lecture 3 to 10</vt:lpstr>
      <vt:lpstr>Binary Arithmetic</vt:lpstr>
      <vt:lpstr>Binary Addition</vt:lpstr>
      <vt:lpstr>PowerPoint Presentation</vt:lpstr>
      <vt:lpstr>Binary Subtraction</vt:lpstr>
      <vt:lpstr>PowerPoint Presentation</vt:lpstr>
      <vt:lpstr>Binary Multiplication</vt:lpstr>
      <vt:lpstr>PowerPoint Presentation</vt:lpstr>
      <vt:lpstr>Binary Division</vt:lpstr>
      <vt:lpstr>Signed and Unsigned Numbers</vt:lpstr>
      <vt:lpstr>Compliments of Binary</vt:lpstr>
      <vt:lpstr>The Gray Code</vt:lpstr>
      <vt:lpstr>PowerPoint Presentation</vt:lpstr>
      <vt:lpstr>ASCII Code </vt:lpstr>
      <vt:lpstr>LOGIC GATES</vt:lpstr>
      <vt:lpstr>PowerPoint Presentation</vt:lpstr>
      <vt:lpstr>PowerPoint Presentation</vt:lpstr>
      <vt:lpstr>PowerPoint Presentation</vt:lpstr>
      <vt:lpstr>PowerPoint Presentation</vt:lpstr>
      <vt:lpstr>Boolean Algebra</vt:lpstr>
      <vt:lpstr>PowerPoint Presentation</vt:lpstr>
      <vt:lpstr>Laws of Boolean Algebra</vt:lpstr>
      <vt:lpstr>PowerPoint Presentation</vt:lpstr>
      <vt:lpstr>PowerPoint Presentation</vt:lpstr>
      <vt:lpstr>Rules of Boolean Algebra</vt:lpstr>
      <vt:lpstr>Demorgan’s Theorems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3 to 10</dc:title>
  <dc:creator>Microsoft</dc:creator>
  <cp:lastModifiedBy>Microsoft</cp:lastModifiedBy>
  <cp:revision>16</cp:revision>
  <dcterms:created xsi:type="dcterms:W3CDTF">2020-04-10T12:23:13Z</dcterms:created>
  <dcterms:modified xsi:type="dcterms:W3CDTF">2020-04-10T13:37:23Z</dcterms:modified>
</cp:coreProperties>
</file>